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6"/>
  </p:notesMasterIdLst>
  <p:handoutMasterIdLst>
    <p:handoutMasterId r:id="rId17"/>
  </p:handoutMasterIdLst>
  <p:sldIdLst>
    <p:sldId id="257" r:id="rId5"/>
    <p:sldId id="389" r:id="rId6"/>
    <p:sldId id="384" r:id="rId7"/>
    <p:sldId id="317" r:id="rId8"/>
    <p:sldId id="277" r:id="rId9"/>
    <p:sldId id="278" r:id="rId10"/>
    <p:sldId id="279" r:id="rId11"/>
    <p:sldId id="268" r:id="rId12"/>
    <p:sldId id="272" r:id="rId13"/>
    <p:sldId id="321" r:id="rId14"/>
    <p:sldId id="39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25" autoAdjust="0"/>
  </p:normalViewPr>
  <p:slideViewPr>
    <p:cSldViewPr snapToGrid="0">
      <p:cViewPr>
        <p:scale>
          <a:sx n="67" d="100"/>
          <a:sy n="67" d="100"/>
        </p:scale>
        <p:origin x="644" y="4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26-May-22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26-May-22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0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C0559-D619-4E56-BF6F-3712370C215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41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3" y="1051551"/>
            <a:ext cx="3565525" cy="2384898"/>
          </a:xfrm>
        </p:spPr>
        <p:txBody>
          <a:bodyPr anchor="b" anchorCtr="0">
            <a:normAutofit/>
          </a:bodyPr>
          <a:lstStyle/>
          <a:p>
            <a:r>
              <a:rPr lang="en-US" dirty="0" err="1"/>
              <a:t>TheForumOfEverything</a:t>
            </a:r>
            <a:endParaRPr lang="en-US" dirty="0"/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rmAutofit/>
          </a:bodyPr>
          <a:lstStyle/>
          <a:p>
            <a:r>
              <a:rPr lang="en-US" dirty="0"/>
              <a:t>Alex Ivanov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/>
          <a:lstStyle/>
          <a:p>
            <a:r>
              <a:rPr lang="bg-BG" dirty="0"/>
              <a:t>Заключение</a:t>
            </a:r>
            <a:endParaRPr lang="en-US" dirty="0"/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776472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rmAutofit/>
          </a:bodyPr>
          <a:lstStyle/>
          <a:p>
            <a:r>
              <a:rPr lang="bg-BG" dirty="0"/>
              <a:t>Приложението изпълнява всички възложени му задачи и отговаря на всички критерии.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/>
          <a:lstStyle/>
          <a:p>
            <a:r>
              <a:rPr lang="bg-BG" dirty="0"/>
              <a:t>Алекс Иванов</a:t>
            </a:r>
            <a:endParaRPr lang="en-US" dirty="0"/>
          </a:p>
          <a:p>
            <a:r>
              <a:rPr lang="en-GB" dirty="0"/>
              <a:t>alexivanovv4@gmail.com</a:t>
            </a:r>
            <a:endParaRPr lang="en-US" dirty="0"/>
          </a:p>
        </p:txBody>
      </p:sp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96392"/>
            <a:ext cx="3565524" cy="820967"/>
          </a:xfrm>
        </p:spPr>
        <p:txBody>
          <a:bodyPr/>
          <a:lstStyle/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2" y="1818889"/>
            <a:ext cx="3565525" cy="3798140"/>
          </a:xfrm>
        </p:spPr>
        <p:txBody>
          <a:bodyPr/>
          <a:lstStyle/>
          <a:p>
            <a:r>
              <a:rPr lang="bg-BG" dirty="0"/>
              <a:t>Използвани технологии</a:t>
            </a:r>
          </a:p>
          <a:p>
            <a:r>
              <a:rPr lang="bg-BG" dirty="0"/>
              <a:t>Роли и използване</a:t>
            </a:r>
          </a:p>
          <a:p>
            <a:r>
              <a:rPr lang="bg-BG" dirty="0"/>
              <a:t>Архитектура на базата от данни</a:t>
            </a:r>
          </a:p>
          <a:p>
            <a:r>
              <a:rPr lang="bg-BG" dirty="0"/>
              <a:t>Класове и предназначение</a:t>
            </a:r>
          </a:p>
          <a:p>
            <a:r>
              <a:rPr lang="bg-BG" dirty="0"/>
              <a:t>Сигурност</a:t>
            </a:r>
          </a:p>
          <a:p>
            <a:r>
              <a:rPr lang="bg-BG" dirty="0" err="1"/>
              <a:t>Деплоймънт</a:t>
            </a:r>
            <a:r>
              <a:rPr lang="bg-BG" dirty="0"/>
              <a:t> </a:t>
            </a:r>
          </a:p>
          <a:p>
            <a:r>
              <a:rPr lang="bg-BG" dirty="0"/>
              <a:t>Бъдеще на приложението</a:t>
            </a:r>
            <a:endParaRPr lang="en-US" dirty="0"/>
          </a:p>
        </p:txBody>
      </p:sp>
      <p:pic>
        <p:nvPicPr>
          <p:cNvPr id="8" name="Picture Placeholder 7" descr="Digital Data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Picture Placeholder 9" descr="Data Point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Picture Placeholder 11" descr="Data Background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/>
          <a:lstStyle/>
          <a:p>
            <a:r>
              <a:rPr lang="bg-BG" dirty="0"/>
              <a:t>Технологии</a:t>
            </a:r>
            <a:endParaRPr lang="en-US" dirty="0"/>
          </a:p>
        </p:txBody>
      </p:sp>
      <p:pic>
        <p:nvPicPr>
          <p:cNvPr id="18" name="Picture Placeholder 17" descr="A group of people sitting at a table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0" y="0"/>
            <a:ext cx="3054096" cy="3776472"/>
          </a:xfrm>
        </p:spPr>
      </p:pic>
      <p:pic>
        <p:nvPicPr>
          <p:cNvPr id="20" name="Picture Placeholder 19" descr="Data Points Digital background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3054096" y="2"/>
            <a:ext cx="3054096" cy="3776472"/>
          </a:xfrm>
        </p:spPr>
      </p:pic>
      <p:pic>
        <p:nvPicPr>
          <p:cNvPr id="25" name="Picture Placeholder 24" descr="Digital Graph Screen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3" name="Picture Placeholder 22" descr="A person drawing on a white board">
            <a:extLst>
              <a:ext uri="{FF2B5EF4-FFF2-40B4-BE49-F238E27FC236}">
                <a16:creationId xmlns:a16="http://schemas.microsoft.com/office/drawing/2014/main" id="{2B3C4F95-A0FA-45D9-BF43-1C398F65B8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83808" y="0"/>
            <a:ext cx="3054096" cy="3776472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4077485"/>
            <a:ext cx="6221412" cy="2453951"/>
          </a:xfrm>
          <a:noFill/>
        </p:spPr>
        <p:txBody>
          <a:bodyPr>
            <a:normAutofit fontScale="70000" lnSpcReduction="20000"/>
          </a:bodyPr>
          <a:lstStyle/>
          <a:p>
            <a:r>
              <a:rPr lang="en-GB" dirty="0"/>
              <a:t>MVC ASP.NET Core</a:t>
            </a:r>
          </a:p>
          <a:p>
            <a:r>
              <a:rPr lang="en-GB" dirty="0"/>
              <a:t>. NET 6 + C# (ver.10) </a:t>
            </a:r>
          </a:p>
          <a:p>
            <a:r>
              <a:rPr lang="en-GB" dirty="0"/>
              <a:t>Entity Framework Core</a:t>
            </a:r>
          </a:p>
          <a:p>
            <a:r>
              <a:rPr lang="en-GB" dirty="0"/>
              <a:t>MS SQL Server</a:t>
            </a:r>
          </a:p>
          <a:p>
            <a:r>
              <a:rPr lang="en-GB" dirty="0" err="1"/>
              <a:t>SignalR</a:t>
            </a:r>
            <a:endParaRPr lang="en-GB" dirty="0"/>
          </a:p>
          <a:p>
            <a:r>
              <a:rPr lang="bg-BG" dirty="0"/>
              <a:t>Други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Роли и употреба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2678400"/>
            <a:ext cx="3565525" cy="3414425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342900">
              <a:buFont typeface="Arial" panose="020B0604020202020204" pitchFamily="34" charset="0"/>
              <a:buChar char="•"/>
            </a:pPr>
            <a:r>
              <a:rPr lang="en-US" sz="1600" dirty="0" err="1"/>
              <a:t>Нерегистрирани</a:t>
            </a:r>
            <a:r>
              <a:rPr lang="en-US" sz="1600" dirty="0"/>
              <a:t> </a:t>
            </a:r>
            <a:r>
              <a:rPr lang="en-US" sz="1600" dirty="0" err="1"/>
              <a:t>потребители</a:t>
            </a:r>
            <a:endParaRPr lang="en-US" sz="1600" dirty="0"/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sz="1600" dirty="0" err="1"/>
              <a:t>Регистрирани</a:t>
            </a:r>
            <a:r>
              <a:rPr lang="en-US" sz="1600" dirty="0"/>
              <a:t> </a:t>
            </a:r>
            <a:r>
              <a:rPr lang="en-US" sz="1600" dirty="0" err="1"/>
              <a:t>потребители</a:t>
            </a:r>
            <a:endParaRPr lang="en-US" sz="1600" dirty="0"/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sz="1600" dirty="0" err="1"/>
              <a:t>Администратори</a:t>
            </a:r>
            <a:endParaRPr lang="en-US" sz="1600" dirty="0"/>
          </a:p>
          <a:p>
            <a:pPr marL="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44" r="5007" b="2"/>
          <a:stretch/>
        </p:blipFill>
        <p:spPr>
          <a:xfrm>
            <a:off x="5588000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79" name="Group 62">
            <a:extLst>
              <a:ext uri="{FF2B5EF4-FFF2-40B4-BE49-F238E27FC236}">
                <a16:creationId xmlns:a16="http://schemas.microsoft.com/office/drawing/2014/main" id="{183B29DA-9BB8-4BA8-B8E1-8C2B54407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80" name="Freeform 5">
              <a:extLst>
                <a:ext uri="{FF2B5EF4-FFF2-40B4-BE49-F238E27FC236}">
                  <a16:creationId xmlns:a16="http://schemas.microsoft.com/office/drawing/2014/main" id="{D02496F8-166D-469A-8040-08608013B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6">
              <a:extLst>
                <a:ext uri="{FF2B5EF4-FFF2-40B4-BE49-F238E27FC236}">
                  <a16:creationId xmlns:a16="http://schemas.microsoft.com/office/drawing/2014/main" id="{23E648A7-A02A-4DC7-9FEC-489F1BA6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">
              <a:extLst>
                <a:ext uri="{FF2B5EF4-FFF2-40B4-BE49-F238E27FC236}">
                  <a16:creationId xmlns:a16="http://schemas.microsoft.com/office/drawing/2014/main" id="{4EF573B1-38BC-4C7B-894C-BE3864A04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3" name="Oval 67">
            <a:extLst>
              <a:ext uri="{FF2B5EF4-FFF2-40B4-BE49-F238E27FC236}">
                <a16:creationId xmlns:a16="http://schemas.microsoft.com/office/drawing/2014/main" id="{647A77D8-817B-4A9F-86AA-FE781E81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dirty="0" err="1"/>
              <a:t>Архитектура</a:t>
            </a:r>
            <a:r>
              <a:rPr lang="en-US" sz="6400" dirty="0"/>
              <a:t> </a:t>
            </a:r>
            <a:r>
              <a:rPr lang="en-US" sz="6400" dirty="0" err="1"/>
              <a:t>на</a:t>
            </a:r>
            <a:r>
              <a:rPr lang="en-US" sz="6400" dirty="0"/>
              <a:t> </a:t>
            </a:r>
            <a:r>
              <a:rPr lang="en-US" sz="6400" dirty="0" err="1"/>
              <a:t>базата</a:t>
            </a:r>
            <a:r>
              <a:rPr lang="en-US" sz="6400" dirty="0"/>
              <a:t> </a:t>
            </a:r>
            <a:r>
              <a:rPr lang="en-US" sz="6400" dirty="0" err="1"/>
              <a:t>от</a:t>
            </a:r>
            <a:r>
              <a:rPr lang="en-US" sz="6400" dirty="0"/>
              <a:t> </a:t>
            </a:r>
            <a:r>
              <a:rPr lang="en-US" sz="6400" dirty="0" err="1"/>
              <a:t>данни</a:t>
            </a:r>
            <a:r>
              <a:rPr lang="en-US" sz="6400" dirty="0"/>
              <a:t>	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EBFBB3C-FA07-4A06-A8D8-D690F92A2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6000" y="501282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8CCF4D1-8D4C-F4A5-C612-1136CBB330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3952" y="627120"/>
            <a:ext cx="5437187" cy="5605347"/>
          </a:xfrm>
          <a:custGeom>
            <a:avLst/>
            <a:gdLst/>
            <a:ahLst/>
            <a:cxnLst/>
            <a:rect l="l" t="t" r="r" b="b"/>
            <a:pathLst>
              <a:path w="5437187" h="5761037">
                <a:moveTo>
                  <a:pt x="0" y="0"/>
                </a:moveTo>
                <a:lnTo>
                  <a:pt x="5437187" y="0"/>
                </a:lnTo>
                <a:lnTo>
                  <a:pt x="5437187" y="5761037"/>
                </a:lnTo>
                <a:lnTo>
                  <a:pt x="0" y="5761037"/>
                </a:ln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28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997061E-3447-40AF-B361-EE5D7E386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7325" y="549275"/>
            <a:ext cx="6373812" cy="3777421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200" dirty="0" err="1"/>
              <a:t>Класове</a:t>
            </a:r>
            <a:r>
              <a:rPr lang="en-US" sz="6200" dirty="0"/>
              <a:t> и </a:t>
            </a:r>
            <a:r>
              <a:rPr lang="en-US" sz="6200" dirty="0" err="1"/>
              <a:t>предназначение</a:t>
            </a:r>
            <a:endParaRPr lang="en-US" sz="6200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9852CF9-0BB2-4896-8B33-ADF9E59B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16718" y="856763"/>
            <a:ext cx="1468514" cy="1521012"/>
            <a:chOff x="5236793" y="2432482"/>
            <a:chExt cx="1468514" cy="1521012"/>
          </a:xfrm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79CA92F-265C-4597-89CB-329767328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D9A45552-B7CA-4E93-939E-352BEBA71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 8">
              <a:extLst>
                <a:ext uri="{FF2B5EF4-FFF2-40B4-BE49-F238E27FC236}">
                  <a16:creationId xmlns:a16="http://schemas.microsoft.com/office/drawing/2014/main" id="{8D7B6E7F-9785-434F-B05B-E972A1773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9659A3D4-9896-4F11-9112-6C5E0390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5746" y="1659500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8" name="Group 41">
            <a:extLst>
              <a:ext uri="{FF2B5EF4-FFF2-40B4-BE49-F238E27FC236}">
                <a16:creationId xmlns:a16="http://schemas.microsoft.com/office/drawing/2014/main" id="{50D25812-D4C9-48D5-8E64-65C4BB42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50176" y="3037220"/>
            <a:ext cx="3960000" cy="2696065"/>
            <a:chOff x="3433290" y="8649159"/>
            <a:chExt cx="3960000" cy="2696065"/>
          </a:xfrm>
        </p:grpSpPr>
        <p:sp>
          <p:nvSpPr>
            <p:cNvPr id="59" name="Freeform: Shape 42">
              <a:extLst>
                <a:ext uri="{FF2B5EF4-FFF2-40B4-BE49-F238E27FC236}">
                  <a16:creationId xmlns:a16="http://schemas.microsoft.com/office/drawing/2014/main" id="{3F0EA802-54E3-4D3B-9253-112BE1342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3685353" y="9468714"/>
              <a:ext cx="3707937" cy="1853969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: Shape 43">
              <a:extLst>
                <a:ext uri="{FF2B5EF4-FFF2-40B4-BE49-F238E27FC236}">
                  <a16:creationId xmlns:a16="http://schemas.microsoft.com/office/drawing/2014/main" id="{57BBC533-5FA8-430D-837D-70DD9EC00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3565739" y="9180381"/>
              <a:ext cx="3707937" cy="216484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381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44">
              <a:extLst>
                <a:ext uri="{FF2B5EF4-FFF2-40B4-BE49-F238E27FC236}">
                  <a16:creationId xmlns:a16="http://schemas.microsoft.com/office/drawing/2014/main" id="{F56FEF69-54B2-43E1-84AA-F79860841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3792781" y="10251719"/>
              <a:ext cx="214196" cy="933178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2" name="Oval 45">
              <a:extLst>
                <a:ext uri="{FF2B5EF4-FFF2-40B4-BE49-F238E27FC236}">
                  <a16:creationId xmlns:a16="http://schemas.microsoft.com/office/drawing/2014/main" id="{598519AB-CAAE-4D25-8B45-03A802C87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754832" y="8289668"/>
              <a:ext cx="214196" cy="933178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9477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6DB9AC9A-C1ED-4713-9A6E-D5EBBB401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738" y="549275"/>
            <a:ext cx="7343775" cy="38645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9600" dirty="0" err="1"/>
              <a:t>Сигурност</a:t>
            </a:r>
            <a:endParaRPr lang="en-US" sz="960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FCFAB40-DA7C-4B6C-AD10-4EC44B54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796" y="46546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3296DCF-CBB7-4351-9E7E-623649419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594206" y="2826355"/>
            <a:ext cx="3366189" cy="1853969"/>
          </a:xfrm>
          <a:custGeom>
            <a:avLst/>
            <a:gdLst>
              <a:gd name="connsiteX0" fmla="*/ 201268 w 3366189"/>
              <a:gd name="connsiteY0" fmla="*/ 543015 h 1853969"/>
              <a:gd name="connsiteX1" fmla="*/ 1512221 w 3366189"/>
              <a:gd name="connsiteY1" fmla="*/ 0 h 1853969"/>
              <a:gd name="connsiteX2" fmla="*/ 3366189 w 3366189"/>
              <a:gd name="connsiteY2" fmla="*/ 1853969 h 1853969"/>
              <a:gd name="connsiteX3" fmla="*/ 2439204 w 3366189"/>
              <a:gd name="connsiteY3" fmla="*/ 1853969 h 1853969"/>
              <a:gd name="connsiteX4" fmla="*/ 1512221 w 3366189"/>
              <a:gd name="connsiteY4" fmla="*/ 926985 h 1853969"/>
              <a:gd name="connsiteX5" fmla="*/ 743552 w 3366189"/>
              <a:gd name="connsiteY5" fmla="*/ 1335684 h 1853969"/>
              <a:gd name="connsiteX6" fmla="*/ 676116 w 3366189"/>
              <a:gd name="connsiteY6" fmla="*/ 1459924 h 1853969"/>
              <a:gd name="connsiteX7" fmla="*/ 0 w 3366189"/>
              <a:gd name="connsiteY7" fmla="*/ 783808 h 1853969"/>
              <a:gd name="connsiteX8" fmla="*/ 81609 w 3366189"/>
              <a:gd name="connsiteY8" fmla="*/ 674673 h 1853969"/>
              <a:gd name="connsiteX9" fmla="*/ 201268 w 3366189"/>
              <a:gd name="connsiteY9" fmla="*/ 543015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66189" h="1853969">
                <a:moveTo>
                  <a:pt x="201268" y="543015"/>
                </a:moveTo>
                <a:cubicBezTo>
                  <a:pt x="536770" y="207513"/>
                  <a:pt x="1000262" y="0"/>
                  <a:pt x="1512221" y="0"/>
                </a:cubicBezTo>
                <a:cubicBezTo>
                  <a:pt x="2536139" y="0"/>
                  <a:pt x="3366189" y="830051"/>
                  <a:pt x="3366189" y="1853969"/>
                </a:cubicBezTo>
                <a:lnTo>
                  <a:pt x="2439204" y="1853969"/>
                </a:lnTo>
                <a:cubicBezTo>
                  <a:pt x="2439204" y="1342010"/>
                  <a:pt x="2024180" y="926985"/>
                  <a:pt x="1512221" y="926985"/>
                </a:cubicBezTo>
                <a:cubicBezTo>
                  <a:pt x="1192247" y="926985"/>
                  <a:pt x="910138" y="1089104"/>
                  <a:pt x="743552" y="1335684"/>
                </a:cubicBezTo>
                <a:lnTo>
                  <a:pt x="676116" y="1459924"/>
                </a:lnTo>
                <a:lnTo>
                  <a:pt x="0" y="783808"/>
                </a:lnTo>
                <a:lnTo>
                  <a:pt x="81609" y="674673"/>
                </a:lnTo>
                <a:cubicBezTo>
                  <a:pt x="119392" y="628891"/>
                  <a:pt x="159330" y="584953"/>
                  <a:pt x="201268" y="543015"/>
                </a:cubicBezTo>
                <a:close/>
              </a:path>
            </a:pathLst>
          </a:custGeom>
          <a:gradFill flip="none" rotWithShape="1">
            <a:gsLst>
              <a:gs pos="87000">
                <a:schemeClr val="bg2"/>
              </a:gs>
              <a:gs pos="0">
                <a:schemeClr val="bg2">
                  <a:lumMod val="90000"/>
                  <a:lumOff val="10000"/>
                </a:schemeClr>
              </a:gs>
            </a:gsLst>
            <a:lin ang="16200000" scaled="0"/>
            <a:tileRect/>
          </a:gradFill>
          <a:ln>
            <a:noFill/>
          </a:ln>
          <a:effectLst>
            <a:innerShdw blurRad="406400" dist="190500" dir="1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1AE2471-23B2-4B94-A613-E68609916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620971" y="2691401"/>
            <a:ext cx="3326036" cy="2226949"/>
          </a:xfrm>
          <a:custGeom>
            <a:avLst/>
            <a:gdLst>
              <a:gd name="connsiteX0" fmla="*/ 322118 w 3326036"/>
              <a:gd name="connsiteY0" fmla="*/ 508527 h 2226949"/>
              <a:gd name="connsiteX1" fmla="*/ 1501413 w 3326036"/>
              <a:gd name="connsiteY1" fmla="*/ 0 h 2226949"/>
              <a:gd name="connsiteX2" fmla="*/ 3317715 w 3326036"/>
              <a:gd name="connsiteY2" fmla="*/ 1778141 h 2226949"/>
              <a:gd name="connsiteX3" fmla="*/ 3326036 w 3326036"/>
              <a:gd name="connsiteY3" fmla="*/ 1843633 h 2226949"/>
              <a:gd name="connsiteX4" fmla="*/ 2942720 w 3326036"/>
              <a:gd name="connsiteY4" fmla="*/ 2226949 h 2226949"/>
              <a:gd name="connsiteX5" fmla="*/ 2428396 w 3326036"/>
              <a:gd name="connsiteY5" fmla="*/ 2226949 h 2226949"/>
              <a:gd name="connsiteX6" fmla="*/ 1501413 w 3326036"/>
              <a:gd name="connsiteY6" fmla="*/ 1113475 h 2226949"/>
              <a:gd name="connsiteX7" fmla="*/ 732744 w 3326036"/>
              <a:gd name="connsiteY7" fmla="*/ 1604395 h 2226949"/>
              <a:gd name="connsiteX8" fmla="*/ 715116 w 3326036"/>
              <a:gd name="connsiteY8" fmla="*/ 1639249 h 2226949"/>
              <a:gd name="connsiteX9" fmla="*/ 0 w 3326036"/>
              <a:gd name="connsiteY9" fmla="*/ 924133 h 2226949"/>
              <a:gd name="connsiteX10" fmla="*/ 70802 w 3326036"/>
              <a:gd name="connsiteY10" fmla="*/ 810403 h 2226949"/>
              <a:gd name="connsiteX11" fmla="*/ 322118 w 3326036"/>
              <a:gd name="connsiteY11" fmla="*/ 508527 h 222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26036" h="2226949">
                <a:moveTo>
                  <a:pt x="322118" y="508527"/>
                </a:moveTo>
                <a:cubicBezTo>
                  <a:pt x="642593" y="190840"/>
                  <a:pt x="1053449" y="0"/>
                  <a:pt x="1501413" y="0"/>
                </a:cubicBezTo>
                <a:cubicBezTo>
                  <a:pt x="2397341" y="0"/>
                  <a:pt x="3144839" y="763359"/>
                  <a:pt x="3317715" y="1778141"/>
                </a:cubicBezTo>
                <a:lnTo>
                  <a:pt x="3326036" y="1843633"/>
                </a:lnTo>
                <a:lnTo>
                  <a:pt x="2942720" y="2226949"/>
                </a:lnTo>
                <a:lnTo>
                  <a:pt x="2428396" y="2226949"/>
                </a:lnTo>
                <a:cubicBezTo>
                  <a:pt x="2428396" y="1611994"/>
                  <a:pt x="2013372" y="1113475"/>
                  <a:pt x="1501413" y="1113475"/>
                </a:cubicBezTo>
                <a:cubicBezTo>
                  <a:pt x="1181439" y="1113475"/>
                  <a:pt x="899329" y="1308209"/>
                  <a:pt x="732744" y="1604395"/>
                </a:cubicBezTo>
                <a:lnTo>
                  <a:pt x="715116" y="1639249"/>
                </a:lnTo>
                <a:lnTo>
                  <a:pt x="0" y="924133"/>
                </a:lnTo>
                <a:lnTo>
                  <a:pt x="70802" y="810403"/>
                </a:lnTo>
                <a:cubicBezTo>
                  <a:pt x="146367" y="700418"/>
                  <a:pt x="230553" y="599295"/>
                  <a:pt x="322118" y="508527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60000"/>
            </a:schemeClr>
          </a:solidFill>
          <a:ln>
            <a:noFill/>
          </a:ln>
          <a:effectLst>
            <a:softEdge rad="444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FB59F4D-13F5-4E73-B3D4-2CFDEC0C5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1183572" y="4805365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63500" dist="2540000">
              <a:schemeClr val="accent1">
                <a:lumMod val="60000"/>
                <a:lumOff val="4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oup 1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1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9" name="Rectangle 2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Video 30">
            <a:extLst>
              <a:ext uri="{FF2B5EF4-FFF2-40B4-BE49-F238E27FC236}">
                <a16:creationId xmlns:a16="http://schemas.microsoft.com/office/drawing/2014/main" id="{7B80E5B0-A5D2-B486-58E5-4FF05ECA9B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-1" b="283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3" name="Rectangle 25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332287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D2A30C0-1BC4-4764-9C0F-5D811CAB8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75613" y="549275"/>
            <a:ext cx="3565524" cy="288717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Deployment- Azure</a:t>
            </a:r>
          </a:p>
        </p:txBody>
      </p:sp>
      <p:sp>
        <p:nvSpPr>
          <p:cNvPr id="34" name="Rectangle 27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7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5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 descr="A ladder in the desert">
            <a:extLst>
              <a:ext uri="{FF2B5EF4-FFF2-40B4-BE49-F238E27FC236}">
                <a16:creationId xmlns:a16="http://schemas.microsoft.com/office/drawing/2014/main" id="{7E16441D-50DB-86CF-292B-D435813CEA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730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D72D26-24EF-4CBD-9431-A558CB7CA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288717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bg-B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Бъдеще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CAC52-3FD1-464A-805A-B8F7AF04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dirty="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63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{24322E28-6AEA-4DFB-844B-8AFFF92922AF}tf33713516_win32</Template>
  <TotalTime>0</TotalTime>
  <Words>105</Words>
  <Application>Microsoft Office PowerPoint</Application>
  <PresentationFormat>Widescreen</PresentationFormat>
  <Paragraphs>46</Paragraphs>
  <Slides>11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Gill Sans MT</vt:lpstr>
      <vt:lpstr>Walbaum Display</vt:lpstr>
      <vt:lpstr>3DFloatVTI</vt:lpstr>
      <vt:lpstr>TheForumOfEverything</vt:lpstr>
      <vt:lpstr>Съдържание</vt:lpstr>
      <vt:lpstr>Технологии</vt:lpstr>
      <vt:lpstr>Роли и употреба</vt:lpstr>
      <vt:lpstr>Архитектура на базата от данни </vt:lpstr>
      <vt:lpstr>Класове и предназначение</vt:lpstr>
      <vt:lpstr>Сигурност</vt:lpstr>
      <vt:lpstr>Deployment- Azure</vt:lpstr>
      <vt:lpstr>Бъдеще</vt:lpstr>
      <vt:lpstr>Заключение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TheForumOfEverything</dc:title>
  <dc:creator>АЛЕКС Г. ИВАНОВ</dc:creator>
  <cp:lastModifiedBy>Alex Ivanov</cp:lastModifiedBy>
  <cp:revision>4</cp:revision>
  <dcterms:created xsi:type="dcterms:W3CDTF">2022-05-26T07:29:05Z</dcterms:created>
  <dcterms:modified xsi:type="dcterms:W3CDTF">2022-05-26T09:11:14Z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